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Yeseva One"/>
      <p:regular r:id="rId33"/>
    </p:embeddedFont>
    <p:embeddedFont>
      <p:font typeface="Mukta Mahee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6" roundtripDataSignature="AMtx7mhEVYBpWz9csBUrQ2BtizieeIvQ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4EE3B0-816B-4056-928F-3D5C3C878625}">
  <a:tblStyle styleId="{194EE3B0-816B-4056-928F-3D5C3C8786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YesevaOn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uktaMahee-bold.fntdata"/><Relationship Id="rId12" Type="http://schemas.openxmlformats.org/officeDocument/2006/relationships/slide" Target="slides/slide6.xml"/><Relationship Id="rId34" Type="http://schemas.openxmlformats.org/officeDocument/2006/relationships/font" Target="fonts/MuktaMahe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0499362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31d04993625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d6dfcc08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1d6dfcc085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0de6c0b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320de6c0b6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6dfcc08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1d6dfcc085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d6dfcc0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1d6dfcc08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049936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1d04993625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d0499362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31d04993625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0de6c0b6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320de6c0b6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d6dfcc08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1d6dfcc085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d6dfcc08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1d6dfcc085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d049936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-Too wordy. Reduce.</a:t>
            </a:r>
            <a:endParaRPr/>
          </a:p>
        </p:txBody>
      </p:sp>
      <p:sp>
        <p:nvSpPr>
          <p:cNvPr id="100" name="Google Shape;100;g31d0499362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d6dfcc0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1d6dfcc085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d6dfcc08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1d6dfcc085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d6dfcc08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31d6dfcc085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6dfcc08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31d6dfcc085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dfcc08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31d6dfcc085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d6dfcc08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31d6dfcc085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6dfcc08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31d6dfcc085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d0499362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31d0499362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d6dfcc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31d6dfcc08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049936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1d0499362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d6dfcc0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1d6dfcc08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d049936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1d0499362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6dfcc08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1d6dfcc085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8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WBIBS3oxwaoQblI3-uvvC121f7052z4l/view" TargetMode="External"/><Relationship Id="rId7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hxo16JNmhfDcrvuCaNH_vzGd3YhF3BCC/view" TargetMode="External"/><Relationship Id="rId7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1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3.png"/><Relationship Id="rId7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flipH="1">
            <a:off x="14106713" y="30851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3895537" y="0"/>
                </a:moveTo>
                <a:lnTo>
                  <a:pt x="0" y="0"/>
                </a:lnTo>
                <a:lnTo>
                  <a:pt x="0" y="3885798"/>
                </a:lnTo>
                <a:lnTo>
                  <a:pt x="3895537" y="3885798"/>
                </a:lnTo>
                <a:lnTo>
                  <a:pt x="38955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285750" y="30851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0" y="0"/>
                </a:moveTo>
                <a:lnTo>
                  <a:pt x="3895537" y="0"/>
                </a:lnTo>
                <a:lnTo>
                  <a:pt x="3895537" y="3885798"/>
                </a:lnTo>
                <a:lnTo>
                  <a:pt x="0" y="3885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5632444">
            <a:off x="5240067" y="-2054241"/>
            <a:ext cx="4389503" cy="4995167"/>
          </a:xfrm>
          <a:custGeom>
            <a:rect b="b" l="l" r="r" t="t"/>
            <a:pathLst>
              <a:path extrusionOk="0" h="4995167" w="4389503">
                <a:moveTo>
                  <a:pt x="0" y="0"/>
                </a:moveTo>
                <a:lnTo>
                  <a:pt x="4389503" y="0"/>
                </a:lnTo>
                <a:lnTo>
                  <a:pt x="4389503" y="4995166"/>
                </a:lnTo>
                <a:lnTo>
                  <a:pt x="0" y="4995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10529008">
            <a:off x="10514280" y="-710226"/>
            <a:ext cx="2343203" cy="3477852"/>
          </a:xfrm>
          <a:custGeom>
            <a:rect b="b" l="l" r="r" t="t"/>
            <a:pathLst>
              <a:path extrusionOk="0" h="3477852" w="2343203">
                <a:moveTo>
                  <a:pt x="0" y="0"/>
                </a:moveTo>
                <a:lnTo>
                  <a:pt x="2343203" y="0"/>
                </a:lnTo>
                <a:lnTo>
                  <a:pt x="2343203" y="3477852"/>
                </a:lnTo>
                <a:lnTo>
                  <a:pt x="0" y="3477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flipH="1" rot="10800000">
            <a:off x="285750" y="609269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3895537" y="0"/>
                </a:moveTo>
                <a:lnTo>
                  <a:pt x="0" y="0"/>
                </a:lnTo>
                <a:lnTo>
                  <a:pt x="0" y="3885798"/>
                </a:lnTo>
                <a:lnTo>
                  <a:pt x="3895537" y="3885798"/>
                </a:lnTo>
                <a:lnTo>
                  <a:pt x="38955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10800000">
            <a:off x="14106713" y="609269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0" y="0"/>
                </a:moveTo>
                <a:lnTo>
                  <a:pt x="3895537" y="0"/>
                </a:lnTo>
                <a:lnTo>
                  <a:pt x="3895537" y="3885798"/>
                </a:lnTo>
                <a:lnTo>
                  <a:pt x="0" y="3885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1134399" y="3022688"/>
            <a:ext cx="154797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39"/>
              <a:buFont typeface="Arial"/>
              <a:buNone/>
            </a:pPr>
            <a:r>
              <a:rPr lang="en-US" sz="8139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Nurture: Autonomous Plant Care System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030141" y="6398825"/>
            <a:ext cx="122277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rPr b="1" lang="en-US" sz="36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sddec24-16</a:t>
            </a:r>
            <a:endParaRPr b="1" sz="36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Cameron Jones, Chase O’Connell, Cayden Kelley,</a:t>
            </a:r>
            <a:endParaRPr b="1" sz="36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Blake Hardy, Tejal Devshetwar, Holden Brown</a:t>
            </a:r>
            <a:endParaRPr b="1" sz="36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Advisor: Md Maruf Ahamed</a:t>
            </a:r>
            <a:endParaRPr b="1" sz="36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t/>
            </a:r>
            <a:endParaRPr b="1" sz="36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92" name="Google Shape;92;p1"/>
          <p:cNvSpPr/>
          <p:nvPr/>
        </p:nvSpPr>
        <p:spPr>
          <a:xfrm rot="-1185018">
            <a:off x="15188959" y="6443281"/>
            <a:ext cx="1726800" cy="3837332"/>
          </a:xfrm>
          <a:custGeom>
            <a:rect b="b" l="l" r="r" t="t"/>
            <a:pathLst>
              <a:path extrusionOk="0" h="3842126" w="1728957">
                <a:moveTo>
                  <a:pt x="0" y="0"/>
                </a:moveTo>
                <a:lnTo>
                  <a:pt x="1728957" y="0"/>
                </a:lnTo>
                <a:lnTo>
                  <a:pt x="1728957" y="3842126"/>
                </a:lnTo>
                <a:lnTo>
                  <a:pt x="0" y="3842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flipH="1" rot="-335793">
            <a:off x="4409426" y="1132217"/>
            <a:ext cx="955535" cy="1322540"/>
          </a:xfrm>
          <a:custGeom>
            <a:rect b="b" l="l" r="r" t="t"/>
            <a:pathLst>
              <a:path extrusionOk="0" h="1322850" w="955759">
                <a:moveTo>
                  <a:pt x="955759" y="0"/>
                </a:moveTo>
                <a:lnTo>
                  <a:pt x="0" y="0"/>
                </a:lnTo>
                <a:lnTo>
                  <a:pt x="0" y="1322850"/>
                </a:lnTo>
                <a:lnTo>
                  <a:pt x="955759" y="1322850"/>
                </a:lnTo>
                <a:lnTo>
                  <a:pt x="955759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4591694">
            <a:off x="-967754" y="3731876"/>
            <a:ext cx="1338569" cy="3050869"/>
          </a:xfrm>
          <a:custGeom>
            <a:rect b="b" l="l" r="r" t="t"/>
            <a:pathLst>
              <a:path extrusionOk="0" h="3050869" w="1338569">
                <a:moveTo>
                  <a:pt x="0" y="0"/>
                </a:moveTo>
                <a:lnTo>
                  <a:pt x="1338569" y="0"/>
                </a:lnTo>
                <a:lnTo>
                  <a:pt x="1338569" y="3050870"/>
                </a:lnTo>
                <a:lnTo>
                  <a:pt x="0" y="305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7954317">
            <a:off x="15463690" y="1511419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8"/>
                </a:lnTo>
                <a:lnTo>
                  <a:pt x="0" y="1206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flipH="1" rot="-1332046">
            <a:off x="5860931" y="8715677"/>
            <a:ext cx="2672120" cy="8221907"/>
          </a:xfrm>
          <a:custGeom>
            <a:rect b="b" l="l" r="r" t="t"/>
            <a:pathLst>
              <a:path extrusionOk="0" h="8229600" w="2674620">
                <a:moveTo>
                  <a:pt x="2674620" y="0"/>
                </a:moveTo>
                <a:lnTo>
                  <a:pt x="0" y="0"/>
                </a:lnTo>
                <a:lnTo>
                  <a:pt x="0" y="8229600"/>
                </a:lnTo>
                <a:lnTo>
                  <a:pt x="2674620" y="8229600"/>
                </a:lnTo>
                <a:lnTo>
                  <a:pt x="267462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605439">
            <a:off x="10185617" y="8829757"/>
            <a:ext cx="3351979" cy="8225716"/>
          </a:xfrm>
          <a:custGeom>
            <a:rect b="b" l="l" r="r" t="t"/>
            <a:pathLst>
              <a:path extrusionOk="0" h="8229600" w="3353562">
                <a:moveTo>
                  <a:pt x="0" y="0"/>
                </a:moveTo>
                <a:lnTo>
                  <a:pt x="3353562" y="0"/>
                </a:lnTo>
                <a:lnTo>
                  <a:pt x="3353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d04993625_0_21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Microcontroller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20" name="Google Shape;220;g31d04993625_0_212"/>
          <p:cNvSpPr/>
          <p:nvPr/>
        </p:nvSpPr>
        <p:spPr>
          <a:xfrm rot="-5468746">
            <a:off x="15054925" y="73877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g31d04993625_0_21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g31d04993625_0_21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g31d04993625_0_212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g31d04993625_0_212"/>
          <p:cNvSpPr txBox="1"/>
          <p:nvPr/>
        </p:nvSpPr>
        <p:spPr>
          <a:xfrm>
            <a:off x="2215350" y="2861025"/>
            <a:ext cx="7068300" cy="6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MKR Wi-Fi 1010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Power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F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orm Factor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Library Support: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Modbus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WIfinina + HTTP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Low-Power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FreeRTOS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Wi-Fi Capable - Server Communication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Data Handling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 and send NPK + PAR data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31d04993625_0_212"/>
          <p:cNvPicPr preferRelativeResize="0"/>
          <p:nvPr/>
        </p:nvPicPr>
        <p:blipFill rotWithShape="1">
          <a:blip r:embed="rId6">
            <a:alphaModFix/>
          </a:blip>
          <a:srcRect b="13291" l="34543" r="34940" t="10232"/>
          <a:stretch/>
        </p:blipFill>
        <p:spPr>
          <a:xfrm>
            <a:off x="10381600" y="2861025"/>
            <a:ext cx="4102651" cy="57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d6dfcc085_0_185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PCB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1d6dfcc085_0_185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g31d6dfcc085_0_185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g31d6dfcc085_0_185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g31d6dfcc085_0_185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g31d6dfcc085_0_185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General: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Altium Designer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Power Distribution to All Peripherals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Time, Cost, Integration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Design: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2-Layer: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Top: 12V and 5V Power Traces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Bottom: GND Polygon Pour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Components: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Terminal Blocks - Peripherals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Barrel Jack + Bulk Capacitor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Arduino Footprint - Mounting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36" name="Google Shape;236;g31d6dfcc085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0851" y="3624675"/>
            <a:ext cx="6173674" cy="55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0de6c0b6d_0_39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20de6c0b6d_0_39"/>
          <p:cNvSpPr/>
          <p:nvPr/>
        </p:nvSpPr>
        <p:spPr>
          <a:xfrm rot="-5468746">
            <a:off x="15043325" y="67439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g320de6c0b6d_0_39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g320de6c0b6d_0_39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g320de6c0b6d_0_39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6" name="Google Shape;246;g320de6c0b6d_0_39" title="IMG_1148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134" y="2851175"/>
            <a:ext cx="11422229" cy="642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d6dfcc085_0_373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g31d6dfcc085_0_373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g31d6dfcc085_0_373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g31d6dfcc085_0_373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g31d6dfcc085_0_373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g31d6dfcc085_0_373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g31d6dfcc085_0_373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g31d6dfcc085_0_373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g31d6dfcc085_0_373"/>
          <p:cNvSpPr txBox="1"/>
          <p:nvPr/>
        </p:nvSpPr>
        <p:spPr>
          <a:xfrm>
            <a:off x="4206289" y="3661300"/>
            <a:ext cx="9875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</a:t>
            </a: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Design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60" name="Google Shape;260;g31d6dfcc085_0_373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g31d6dfcc085_0_373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6dfcc085_1_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</a:t>
            </a: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1d6dfcc085_1_0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g31d6dfcc085_1_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g31d6dfcc085_1_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g31d6dfcc085_1_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g31d6dfcc085_1_0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Resources: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Development Tools: 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React Native, MongoDB, Node.js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Server: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Glitch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Functional: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UI: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Graphical &amp; Numerical Data, User Plant Creation  + Viewing Pages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</a:t>
            </a: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UX: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Reliable (no crashes, freezing), App Synchronization, Stored User Plant Data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Non-Functional: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&gt;99% Uptime, Secure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Codebase: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Modular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72" name="Google Shape;272;g31d6dfcc085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6200" y="3140625"/>
            <a:ext cx="3399357" cy="272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d6dfcc085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6725" y="3140636"/>
            <a:ext cx="3108026" cy="31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d6dfcc085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4901" y="5396988"/>
            <a:ext cx="3108024" cy="31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d6dfcc085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88306" y="6214262"/>
            <a:ext cx="3463500" cy="179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d04993625_0_7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1d04993625_0_71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g31d04993625_0_7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g31d04993625_0_7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g31d04993625_0_7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g31d04993625_0_71"/>
          <p:cNvSpPr txBox="1"/>
          <p:nvPr/>
        </p:nvSpPr>
        <p:spPr>
          <a:xfrm>
            <a:off x="1603375" y="2841600"/>
            <a:ext cx="13858800" cy="7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 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with React Native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Displays sensor data graphically.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and user management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Express, Mongoose, and MongoDB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Node.js: communication between the database and app.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MongoDB: stores user data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schema for easy management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Technologies: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Unified JavaScript stack for backend and frontend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 programming model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d04993625_0_79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Visual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1d04993625_0_79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g31d04993625_0_79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g31d04993625_0_79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g31d04993625_0_79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5" name="Google Shape;295;g31d04993625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425" y="780159"/>
            <a:ext cx="10337649" cy="872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0de6c0b6d_0_142"/>
          <p:cNvSpPr txBox="1"/>
          <p:nvPr/>
        </p:nvSpPr>
        <p:spPr>
          <a:xfrm>
            <a:off x="1044575" y="625477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Mobile App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20de6c0b6d_0_142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g320de6c0b6d_0_14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320de6c0b6d_0_14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g320de6c0b6d_0_142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g320de6c0b6d_0_142"/>
          <p:cNvSpPr txBox="1"/>
          <p:nvPr/>
        </p:nvSpPr>
        <p:spPr>
          <a:xfrm>
            <a:off x="590725" y="2778125"/>
            <a:ext cx="9855000" cy="6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20de6c0b6d_0_142" title="Demo-Video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4125" y="2015325"/>
            <a:ext cx="3670626" cy="79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d6dfcc085_0_196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31d6dfcc085_0_196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31d6dfcc085_0_196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g31d6dfcc085_0_196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g31d6dfcc085_0_196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31d6dfcc085_0_196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31d6dfcc085_0_196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31d6dfcc085_0_196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31d6dfcc085_0_196"/>
          <p:cNvSpPr txBox="1"/>
          <p:nvPr/>
        </p:nvSpPr>
        <p:spPr>
          <a:xfrm>
            <a:off x="4206289" y="3661300"/>
            <a:ext cx="987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System Analysis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20" name="Google Shape;320;g31d6dfcc085_0_196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g31d6dfcc085_0_196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d6dfcc085_0_21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Risks and Mitigation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1d6dfcc085_0_21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g31d6dfcc085_0_21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g31d6dfcc085_0_21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g31d6dfcc085_0_210"/>
          <p:cNvSpPr txBox="1"/>
          <p:nvPr/>
        </p:nvSpPr>
        <p:spPr>
          <a:xfrm>
            <a:off x="1659750" y="2240250"/>
            <a:ext cx="149685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Risks:</a:t>
            </a: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												    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Liquids interfere with electronics		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Selected sensors do not integrate	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Database data is lost					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Mitigation: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Waterproof enclosure selection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Isolated pump and reservoir system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Thorough sensor research 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Select well-documented components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Compare voltages, protocols, etc.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Perform regular data backups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31" name="Google Shape;331;g31d6dfcc085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2300" y="3999683"/>
            <a:ext cx="4861701" cy="36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1d6dfcc085_0_210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04993625_0_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Product Need +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1d04993625_0_1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31d04993625_0_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g31d04993625_0_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g31d04993625_0_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g31d04993625_0_1"/>
          <p:cNvSpPr txBox="1"/>
          <p:nvPr/>
        </p:nvSpPr>
        <p:spPr>
          <a:xfrm>
            <a:off x="2434500" y="3429000"/>
            <a:ext cx="13419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1d04993625_0_1"/>
          <p:cNvSpPr txBox="1"/>
          <p:nvPr/>
        </p:nvSpPr>
        <p:spPr>
          <a:xfrm>
            <a:off x="1603375" y="2577750"/>
            <a:ext cx="9366900" cy="7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Convenience: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Eliminates Guesswork (watering, fertilizing).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Automates Critical Tasks.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Accessibility: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Empowers beginners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Affordable Design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Remote Monitoring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Reliability: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Real-Time Care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Human Error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Adaptability to different plant types and growing conditions.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d6dfcc085_0_264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1d6dfcc085_0_264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g31d6dfcc085_0_264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g31d6dfcc085_0_264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g31d6dfcc085_0_264"/>
          <p:cNvSpPr txBox="1"/>
          <p:nvPr/>
        </p:nvSpPr>
        <p:spPr>
          <a:xfrm>
            <a:off x="1603375" y="2562825"/>
            <a:ext cx="14557500" cy="6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Iteration: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 Pico: $6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Soil Sensor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Iteration: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MKR Wi-Fi 1010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Enclosure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 + Valve System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emoved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Redundant NPK Sensor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○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Power Board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31d6dfcc085_0_264"/>
          <p:cNvPicPr preferRelativeResize="0"/>
          <p:nvPr/>
        </p:nvPicPr>
        <p:blipFill rotWithShape="1">
          <a:blip r:embed="rId5">
            <a:alphaModFix/>
          </a:blip>
          <a:srcRect b="2685" l="0" r="0" t="0"/>
          <a:stretch/>
        </p:blipFill>
        <p:spPr>
          <a:xfrm>
            <a:off x="8957874" y="3429000"/>
            <a:ext cx="8018150" cy="45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1d6dfcc085_0_264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d6dfcc085_0_273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</a:t>
            </a: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1d6dfcc085_0_273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g31d6dfcc085_0_273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g31d6dfcc085_0_273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g31d6dfcc085_0_273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g31d6dfcc085_0_273"/>
          <p:cNvSpPr txBox="1"/>
          <p:nvPr/>
        </p:nvSpPr>
        <p:spPr>
          <a:xfrm>
            <a:off x="1603375" y="2603500"/>
            <a:ext cx="7262400" cy="6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Keeping the database and mobile app synced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ackend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validation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Boxes displaying values for sensor data act as buttons for displaying graphical data for that sensor.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Updating the plant image on correctly based on the user plant. 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31d6dfcc085_0_273"/>
          <p:cNvPicPr preferRelativeResize="0"/>
          <p:nvPr/>
        </p:nvPicPr>
        <p:blipFill rotWithShape="1">
          <a:blip r:embed="rId6">
            <a:alphaModFix/>
          </a:blip>
          <a:srcRect b="0" l="2374" r="1480" t="6428"/>
          <a:stretch/>
        </p:blipFill>
        <p:spPr>
          <a:xfrm>
            <a:off x="9632788" y="2603495"/>
            <a:ext cx="3463500" cy="728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d6dfcc085_0_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63314" y="2498487"/>
            <a:ext cx="3463500" cy="749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d6dfcc085_0_232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g31d6dfcc085_0_232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g31d6dfcc085_0_232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g31d6dfcc085_0_232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g31d6dfcc085_0_232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g31d6dfcc085_0_232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g31d6dfcc085_0_232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31d6dfcc085_0_232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g31d6dfcc085_0_232"/>
          <p:cNvSpPr txBox="1"/>
          <p:nvPr/>
        </p:nvSpPr>
        <p:spPr>
          <a:xfrm>
            <a:off x="4206289" y="3661300"/>
            <a:ext cx="987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Testing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69" name="Google Shape;369;g31d6dfcc085_0_232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g31d6dfcc085_0_232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d6dfcc085_0_22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Testing Procedure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1d6dfcc085_0_222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g31d6dfcc085_0_22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g31d6dfcc085_0_22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g31d6dfcc085_0_222"/>
          <p:cNvSpPr/>
          <p:nvPr/>
        </p:nvSpPr>
        <p:spPr>
          <a:xfrm rot="2700000">
            <a:off x="-1726580" y="761310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g31d6dfcc085_0_222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Approach: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Isolated unit testing with gradual system integration.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RS485 (Modbus) Sensors: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Responsive TTL Converter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Arduino Serial Monitor to check raw data.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PCB: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Multimeter - checking voltages, peripheral functionality.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Mobile App Backend: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Postman “post” and “put” commands to update database.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81" name="Google Shape;381;g31d6dfcc085_0_222"/>
          <p:cNvPicPr preferRelativeResize="0"/>
          <p:nvPr/>
        </p:nvPicPr>
        <p:blipFill rotWithShape="1">
          <a:blip r:embed="rId6">
            <a:alphaModFix/>
          </a:blip>
          <a:srcRect b="14317" l="10772" r="16048" t="0"/>
          <a:stretch/>
        </p:blipFill>
        <p:spPr>
          <a:xfrm>
            <a:off x="11092850" y="3749250"/>
            <a:ext cx="5395098" cy="47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d6dfcc085_0_396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Test Results + Conclusions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1d6dfcc085_0_396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g31d6dfcc085_0_396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g31d6dfcc085_0_396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g31d6dfcc085_0_396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Results: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3+ Days of NPK and PAR sensor data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Working liquid threshold system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Complete data transmission pipeline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Conclusions: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PAR Sensor: Required minimum, lower than expected.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Linear decrease of NPK nutrient availability as soil moisture decreases.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1" name="Google Shape;391;g31d6dfcc085_0_396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2" name="Google Shape;392;g31d6dfcc085_0_3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2313" y="6481299"/>
            <a:ext cx="3849725" cy="21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1d6dfcc085_0_396"/>
          <p:cNvSpPr txBox="1"/>
          <p:nvPr/>
        </p:nvSpPr>
        <p:spPr>
          <a:xfrm>
            <a:off x="12073025" y="5733600"/>
            <a:ext cx="34635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Nitrogen (mg/kg):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31d6dfcc085_0_3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6638" y="3254775"/>
            <a:ext cx="3849700" cy="217691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1d6dfcc085_0_396"/>
          <p:cNvSpPr txBox="1"/>
          <p:nvPr/>
        </p:nvSpPr>
        <p:spPr>
          <a:xfrm>
            <a:off x="12028013" y="2542163"/>
            <a:ext cx="34635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Moisture (RH):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d6dfcc085_0_255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Future 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1d6dfcc085_0_255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g31d6dfcc085_0_255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g31d6dfcc085_0_255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31d6dfcc085_0_255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g31d6dfcc085_0_255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Software: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Compare NPK threshold values only when in a set moisture range (Ex: 40-50% RH).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Hardware: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Battery-Powered: Outdoor Usage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Longer, Outdoor Capable, AC Adapter Cable</a:t>
            </a:r>
            <a:endParaRPr sz="9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Integration:</a:t>
            </a:r>
            <a:endParaRPr b="1"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Direct server to Arduino communication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Threshold limits: NPK, Moisture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Manual Watering + Fertilization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406" name="Google Shape;406;g31d6dfcc085_0_255"/>
          <p:cNvPicPr preferRelativeResize="0"/>
          <p:nvPr/>
        </p:nvPicPr>
        <p:blipFill rotWithShape="1">
          <a:blip r:embed="rId6">
            <a:alphaModFix/>
          </a:blip>
          <a:srcRect b="7136" l="0" r="0" t="13124"/>
          <a:stretch/>
        </p:blipFill>
        <p:spPr>
          <a:xfrm>
            <a:off x="11408575" y="3609888"/>
            <a:ext cx="4978026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1d6dfcc085_0_255"/>
          <p:cNvSpPr txBox="1"/>
          <p:nvPr/>
        </p:nvSpPr>
        <p:spPr>
          <a:xfrm>
            <a:off x="11408638" y="7579400"/>
            <a:ext cx="4977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12V Battery Regulator IC in Consideration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dfcc085_0_282"/>
          <p:cNvSpPr/>
          <p:nvPr/>
        </p:nvSpPr>
        <p:spPr>
          <a:xfrm rot="4593265">
            <a:off x="-1319093" y="1353424"/>
            <a:ext cx="1859609" cy="4238424"/>
          </a:xfrm>
          <a:custGeom>
            <a:rect b="b" l="l" r="r" t="t"/>
            <a:pathLst>
              <a:path extrusionOk="0" h="4238821" w="1859783">
                <a:moveTo>
                  <a:pt x="0" y="0"/>
                </a:moveTo>
                <a:lnTo>
                  <a:pt x="1859783" y="0"/>
                </a:lnTo>
                <a:lnTo>
                  <a:pt x="1859783" y="4238821"/>
                </a:lnTo>
                <a:lnTo>
                  <a:pt x="0" y="4238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g31d6dfcc085_0_282"/>
          <p:cNvSpPr/>
          <p:nvPr/>
        </p:nvSpPr>
        <p:spPr>
          <a:xfrm rot="4943754">
            <a:off x="-1876808" y="-2671005"/>
            <a:ext cx="4395233" cy="5001688"/>
          </a:xfrm>
          <a:custGeom>
            <a:rect b="b" l="l" r="r" t="t"/>
            <a:pathLst>
              <a:path extrusionOk="0" h="4995167" w="4389503">
                <a:moveTo>
                  <a:pt x="0" y="0"/>
                </a:moveTo>
                <a:lnTo>
                  <a:pt x="4389503" y="0"/>
                </a:lnTo>
                <a:lnTo>
                  <a:pt x="4389503" y="4995167"/>
                </a:lnTo>
                <a:lnTo>
                  <a:pt x="0" y="4995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g31d6dfcc085_0_282"/>
          <p:cNvSpPr/>
          <p:nvPr/>
        </p:nvSpPr>
        <p:spPr>
          <a:xfrm flipH="1" rot="6179677">
            <a:off x="4946563" y="9116802"/>
            <a:ext cx="3965247" cy="2337017"/>
          </a:xfrm>
          <a:custGeom>
            <a:rect b="b" l="l" r="r" t="t"/>
            <a:pathLst>
              <a:path extrusionOk="0" h="2335558" w="3962771">
                <a:moveTo>
                  <a:pt x="3962772" y="0"/>
                </a:moveTo>
                <a:lnTo>
                  <a:pt x="0" y="0"/>
                </a:lnTo>
                <a:lnTo>
                  <a:pt x="0" y="2335558"/>
                </a:lnTo>
                <a:lnTo>
                  <a:pt x="3962772" y="2335558"/>
                </a:lnTo>
                <a:lnTo>
                  <a:pt x="396277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g31d6dfcc085_0_282"/>
          <p:cNvSpPr/>
          <p:nvPr/>
        </p:nvSpPr>
        <p:spPr>
          <a:xfrm flipH="1" rot="4680922">
            <a:off x="3578789" y="-1513613"/>
            <a:ext cx="3166514" cy="3671320"/>
          </a:xfrm>
          <a:custGeom>
            <a:rect b="b" l="l" r="r" t="t"/>
            <a:pathLst>
              <a:path extrusionOk="0" h="3673962" w="3168792">
                <a:moveTo>
                  <a:pt x="3168792" y="0"/>
                </a:moveTo>
                <a:lnTo>
                  <a:pt x="0" y="0"/>
                </a:lnTo>
                <a:lnTo>
                  <a:pt x="0" y="3673962"/>
                </a:lnTo>
                <a:lnTo>
                  <a:pt x="3168792" y="3673962"/>
                </a:lnTo>
                <a:lnTo>
                  <a:pt x="3168792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g31d6dfcc085_0_282"/>
          <p:cNvSpPr/>
          <p:nvPr/>
        </p:nvSpPr>
        <p:spPr>
          <a:xfrm rot="-3844506">
            <a:off x="10173950" y="8518374"/>
            <a:ext cx="4346442" cy="5010307"/>
          </a:xfrm>
          <a:custGeom>
            <a:rect b="b" l="l" r="r" t="t"/>
            <a:pathLst>
              <a:path extrusionOk="0" h="5006788" w="4343389">
                <a:moveTo>
                  <a:pt x="0" y="0"/>
                </a:moveTo>
                <a:lnTo>
                  <a:pt x="4343389" y="0"/>
                </a:lnTo>
                <a:lnTo>
                  <a:pt x="4343389" y="5006788"/>
                </a:lnTo>
                <a:lnTo>
                  <a:pt x="0" y="5006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g31d6dfcc085_0_282"/>
          <p:cNvSpPr/>
          <p:nvPr/>
        </p:nvSpPr>
        <p:spPr>
          <a:xfrm rot="1011006">
            <a:off x="12618881" y="1313694"/>
            <a:ext cx="956192" cy="1323449"/>
          </a:xfrm>
          <a:custGeom>
            <a:rect b="b" l="l" r="r" t="t"/>
            <a:pathLst>
              <a:path extrusionOk="0" h="1322850" w="955759">
                <a:moveTo>
                  <a:pt x="0" y="0"/>
                </a:moveTo>
                <a:lnTo>
                  <a:pt x="955759" y="0"/>
                </a:lnTo>
                <a:lnTo>
                  <a:pt x="955759" y="1322850"/>
                </a:lnTo>
                <a:lnTo>
                  <a:pt x="0" y="132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g31d6dfcc085_0_282"/>
          <p:cNvSpPr/>
          <p:nvPr/>
        </p:nvSpPr>
        <p:spPr>
          <a:xfrm flipH="1" rot="-335793">
            <a:off x="2915875" y="2488441"/>
            <a:ext cx="955535" cy="1322540"/>
          </a:xfrm>
          <a:custGeom>
            <a:rect b="b" l="l" r="r" t="t"/>
            <a:pathLst>
              <a:path extrusionOk="0" h="1322850" w="955759">
                <a:moveTo>
                  <a:pt x="955759" y="0"/>
                </a:moveTo>
                <a:lnTo>
                  <a:pt x="0" y="0"/>
                </a:lnTo>
                <a:lnTo>
                  <a:pt x="0" y="1322850"/>
                </a:lnTo>
                <a:lnTo>
                  <a:pt x="955759" y="1322850"/>
                </a:lnTo>
                <a:lnTo>
                  <a:pt x="95575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g31d6dfcc085_0_282"/>
          <p:cNvSpPr/>
          <p:nvPr/>
        </p:nvSpPr>
        <p:spPr>
          <a:xfrm rot="189358">
            <a:off x="13266883" y="4562755"/>
            <a:ext cx="6346617" cy="7012837"/>
          </a:xfrm>
          <a:custGeom>
            <a:rect b="b" l="l" r="r" t="t"/>
            <a:pathLst>
              <a:path extrusionOk="0" h="7019750" w="6352874">
                <a:moveTo>
                  <a:pt x="0" y="0"/>
                </a:moveTo>
                <a:lnTo>
                  <a:pt x="6352875" y="0"/>
                </a:lnTo>
                <a:lnTo>
                  <a:pt x="6352875" y="7019751"/>
                </a:lnTo>
                <a:lnTo>
                  <a:pt x="0" y="7019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g31d6dfcc085_0_282"/>
          <p:cNvSpPr/>
          <p:nvPr/>
        </p:nvSpPr>
        <p:spPr>
          <a:xfrm rot="1501533">
            <a:off x="-3642981" y="3011856"/>
            <a:ext cx="6139491" cy="5579261"/>
          </a:xfrm>
          <a:custGeom>
            <a:rect b="b" l="l" r="r" t="t"/>
            <a:pathLst>
              <a:path extrusionOk="0" h="5586161" w="6147083">
                <a:moveTo>
                  <a:pt x="0" y="0"/>
                </a:moveTo>
                <a:lnTo>
                  <a:pt x="6147083" y="0"/>
                </a:lnTo>
                <a:lnTo>
                  <a:pt x="6147083" y="5586162"/>
                </a:lnTo>
                <a:lnTo>
                  <a:pt x="0" y="558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g31d6dfcc085_0_282"/>
          <p:cNvSpPr/>
          <p:nvPr/>
        </p:nvSpPr>
        <p:spPr>
          <a:xfrm rot="-8215562">
            <a:off x="9965244" y="-4110086"/>
            <a:ext cx="2487843" cy="8224275"/>
          </a:xfrm>
          <a:custGeom>
            <a:rect b="b" l="l" r="r" t="t"/>
            <a:pathLst>
              <a:path extrusionOk="0" h="8229600" w="2489454">
                <a:moveTo>
                  <a:pt x="0" y="0"/>
                </a:moveTo>
                <a:lnTo>
                  <a:pt x="2489454" y="0"/>
                </a:lnTo>
                <a:lnTo>
                  <a:pt x="24894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g31d6dfcc085_0_282"/>
          <p:cNvSpPr txBox="1"/>
          <p:nvPr/>
        </p:nvSpPr>
        <p:spPr>
          <a:xfrm>
            <a:off x="2853492" y="4642557"/>
            <a:ext cx="132087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8"/>
              <a:buFont typeface="Arial"/>
              <a:buNone/>
            </a:pPr>
            <a:r>
              <a:rPr lang="en-US" sz="10108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1d6dfcc085_0_282"/>
          <p:cNvSpPr/>
          <p:nvPr/>
        </p:nvSpPr>
        <p:spPr>
          <a:xfrm rot="-8959864">
            <a:off x="16424154" y="-2173507"/>
            <a:ext cx="2823523" cy="7430323"/>
          </a:xfrm>
          <a:custGeom>
            <a:rect b="b" l="l" r="r" t="t"/>
            <a:pathLst>
              <a:path extrusionOk="0" h="7431438" w="2823947">
                <a:moveTo>
                  <a:pt x="0" y="0"/>
                </a:moveTo>
                <a:lnTo>
                  <a:pt x="2823947" y="0"/>
                </a:lnTo>
                <a:lnTo>
                  <a:pt x="2823947" y="7431438"/>
                </a:lnTo>
                <a:lnTo>
                  <a:pt x="0" y="7431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g31d6dfcc085_0_282"/>
          <p:cNvSpPr/>
          <p:nvPr/>
        </p:nvSpPr>
        <p:spPr>
          <a:xfrm flipH="1">
            <a:off x="-388824" y="6730315"/>
            <a:ext cx="5102042" cy="4713011"/>
          </a:xfrm>
          <a:custGeom>
            <a:rect b="b" l="l" r="r" t="t"/>
            <a:pathLst>
              <a:path extrusionOk="0" h="4713011" w="5102042">
                <a:moveTo>
                  <a:pt x="5102042" y="0"/>
                </a:moveTo>
                <a:lnTo>
                  <a:pt x="0" y="0"/>
                </a:lnTo>
                <a:lnTo>
                  <a:pt x="0" y="4713011"/>
                </a:lnTo>
                <a:lnTo>
                  <a:pt x="5102042" y="4713011"/>
                </a:lnTo>
                <a:lnTo>
                  <a:pt x="5102042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 rot="2700000">
            <a:off x="-973881" y="8403400"/>
            <a:ext cx="3200507" cy="4646834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3023575" y="4301463"/>
            <a:ext cx="103671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6">
            <a:alphaModFix/>
          </a:blip>
          <a:srcRect b="0" l="9692" r="9869" t="0"/>
          <a:stretch/>
        </p:blipFill>
        <p:spPr>
          <a:xfrm>
            <a:off x="3749688" y="2406100"/>
            <a:ext cx="10788625" cy="75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04993625_0_25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Market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1d04993625_0_25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g31d04993625_0_25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g31d04993625_0_25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g31d04993625_0_25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9" name="Google Shape;129;g31d04993625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075" y="4111750"/>
            <a:ext cx="7160350" cy="35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1d04993625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40150" y="4111750"/>
            <a:ext cx="4288350" cy="35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1d04993625_0_25"/>
          <p:cNvSpPr txBox="1"/>
          <p:nvPr/>
        </p:nvSpPr>
        <p:spPr>
          <a:xfrm>
            <a:off x="1822225" y="2585000"/>
            <a:ext cx="252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LetPot</a:t>
            </a:r>
            <a:endParaRPr b="1" sz="4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1d04993625_0_25"/>
          <p:cNvSpPr txBox="1"/>
          <p:nvPr/>
        </p:nvSpPr>
        <p:spPr>
          <a:xfrm>
            <a:off x="14002800" y="2754050"/>
            <a:ext cx="252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Sinbeda</a:t>
            </a:r>
            <a:endParaRPr b="1" sz="4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1d04993625_0_25"/>
          <p:cNvSpPr txBox="1"/>
          <p:nvPr/>
        </p:nvSpPr>
        <p:spPr>
          <a:xfrm>
            <a:off x="8153238" y="2585000"/>
            <a:ext cx="252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Planta</a:t>
            </a:r>
            <a:endParaRPr b="1" sz="4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31d04993625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3550" y="4119061"/>
            <a:ext cx="3463500" cy="3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d6dfcc085_0_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Product Comparison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d6dfcc085_0_0"/>
          <p:cNvSpPr/>
          <p:nvPr/>
        </p:nvSpPr>
        <p:spPr>
          <a:xfrm rot="-5468746">
            <a:off x="152476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g31d6dfcc085_0_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31d6dfcc085_0_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g31d6dfcc085_0_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44" name="Google Shape;144;g31d6dfcc085_0_0"/>
          <p:cNvGraphicFramePr/>
          <p:nvPr/>
        </p:nvGraphicFramePr>
        <p:xfrm>
          <a:off x="898750" y="22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{194EE3B0-816B-4056-928F-3D5C3C878625}</a:tableStyleId>
              </a:tblPr>
              <a:tblGrid>
                <a:gridCol w="2730500"/>
                <a:gridCol w="2390325"/>
                <a:gridCol w="2481050"/>
                <a:gridCol w="2730500"/>
                <a:gridCol w="2675975"/>
                <a:gridCol w="3374650"/>
              </a:tblGrid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 Connectivity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Moisture Monitor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Nutrient Monitor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Automated Watering and Fertilizing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Care Recommendations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LetPot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Bluetooth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Watering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Planta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Sensor (Camera)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Sinbeda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Bluetooth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Our Design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Sensor-Based Recommendations</a:t>
                      </a: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d04993625_0_48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g31d04993625_0_48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g31d04993625_0_48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31d04993625_0_48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31d04993625_0_48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g31d04993625_0_48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g31d04993625_0_48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g31d04993625_0_48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g31d04993625_0_48"/>
          <p:cNvSpPr txBox="1"/>
          <p:nvPr/>
        </p:nvSpPr>
        <p:spPr>
          <a:xfrm>
            <a:off x="4206289" y="3661300"/>
            <a:ext cx="9875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 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Design</a:t>
            </a:r>
            <a:endParaRPr sz="8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58" name="Google Shape;158;g31d04993625_0_48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g31d04993625_0_48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d6dfcc085_0_85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1d6dfcc085_0_85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g31d6dfcc085_0_85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g31d6dfcc085_0_85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g31d6dfcc085_0_85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g31d6dfcc085_0_85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Resources: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Power: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AC Adapter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Liquid System: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Pump, Solenoid Valve, Pipes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Sensors: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Soil Metrics, Light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General: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Microcontroller, I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68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Enclosure</a:t>
            </a:r>
            <a:endParaRPr sz="18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Functional: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Working automated liquid distribution.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Sensor data transmission.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Non-Functional: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b="1"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Size:</a:t>
            </a: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3+ inch diameter pot compatibility.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70" name="Google Shape;170;g31d6dfcc085_0_85"/>
          <p:cNvPicPr preferRelativeResize="0"/>
          <p:nvPr/>
        </p:nvPicPr>
        <p:blipFill rotWithShape="1">
          <a:blip r:embed="rId6">
            <a:alphaModFix/>
          </a:blip>
          <a:srcRect b="0" l="8343" r="4926" t="0"/>
          <a:stretch/>
        </p:blipFill>
        <p:spPr>
          <a:xfrm>
            <a:off x="10942625" y="3428988"/>
            <a:ext cx="6076698" cy="525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1d0499362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975" y="3428999"/>
            <a:ext cx="4604126" cy="46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d04993625_0_63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77" name="Google Shape;177;g31d04993625_0_63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g31d04993625_0_63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g31d04993625_0_63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g31d04993625_0_63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1" name="Google Shape;181;g31d04993625_0_63"/>
          <p:cNvPicPr preferRelativeResize="0"/>
          <p:nvPr/>
        </p:nvPicPr>
        <p:blipFill rotWithShape="1">
          <a:blip r:embed="rId7">
            <a:alphaModFix/>
          </a:blip>
          <a:srcRect b="6992" l="18711" r="22035" t="14080"/>
          <a:stretch/>
        </p:blipFill>
        <p:spPr>
          <a:xfrm>
            <a:off x="2760627" y="2240250"/>
            <a:ext cx="7645047" cy="73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1d04993625_0_63"/>
          <p:cNvSpPr/>
          <p:nvPr/>
        </p:nvSpPr>
        <p:spPr>
          <a:xfrm>
            <a:off x="7713216" y="3239222"/>
            <a:ext cx="1637100" cy="2708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1d04993625_0_63"/>
          <p:cNvSpPr/>
          <p:nvPr/>
        </p:nvSpPr>
        <p:spPr>
          <a:xfrm>
            <a:off x="8384662" y="5947778"/>
            <a:ext cx="1349700" cy="2096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1d04993625_0_63"/>
          <p:cNvSpPr/>
          <p:nvPr/>
        </p:nvSpPr>
        <p:spPr>
          <a:xfrm>
            <a:off x="3489471" y="2560075"/>
            <a:ext cx="2243100" cy="2708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1d04993625_0_63"/>
          <p:cNvSpPr/>
          <p:nvPr/>
        </p:nvSpPr>
        <p:spPr>
          <a:xfrm>
            <a:off x="5450056" y="2692451"/>
            <a:ext cx="727200" cy="914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1d04993625_0_63"/>
          <p:cNvSpPr/>
          <p:nvPr/>
        </p:nvSpPr>
        <p:spPr>
          <a:xfrm>
            <a:off x="6101817" y="2868268"/>
            <a:ext cx="3557100" cy="3450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1d04993625_0_63"/>
          <p:cNvSpPr/>
          <p:nvPr/>
        </p:nvSpPr>
        <p:spPr>
          <a:xfrm>
            <a:off x="3145954" y="5443029"/>
            <a:ext cx="3475800" cy="3278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1d04993625_0_63"/>
          <p:cNvSpPr/>
          <p:nvPr/>
        </p:nvSpPr>
        <p:spPr>
          <a:xfrm>
            <a:off x="6984725" y="3659005"/>
            <a:ext cx="5245025" cy="6366525"/>
          </a:xfrm>
          <a:custGeom>
            <a:rect b="b" l="l" r="r" t="t"/>
            <a:pathLst>
              <a:path extrusionOk="0" h="254661" w="209801">
                <a:moveTo>
                  <a:pt x="0" y="237502"/>
                </a:moveTo>
                <a:cubicBezTo>
                  <a:pt x="4979" y="241770"/>
                  <a:pt x="8669" y="248286"/>
                  <a:pt x="14890" y="250361"/>
                </a:cubicBezTo>
                <a:cubicBezTo>
                  <a:pt x="22194" y="252797"/>
                  <a:pt x="30430" y="250523"/>
                  <a:pt x="37900" y="252391"/>
                </a:cubicBezTo>
                <a:cubicBezTo>
                  <a:pt x="47751" y="254855"/>
                  <a:pt x="58504" y="255532"/>
                  <a:pt x="68355" y="253068"/>
                </a:cubicBezTo>
                <a:cubicBezTo>
                  <a:pt x="73199" y="251856"/>
                  <a:pt x="77631" y="249090"/>
                  <a:pt x="82567" y="248330"/>
                </a:cubicBezTo>
                <a:cubicBezTo>
                  <a:pt x="89094" y="247325"/>
                  <a:pt x="95929" y="247712"/>
                  <a:pt x="102194" y="245623"/>
                </a:cubicBezTo>
                <a:cubicBezTo>
                  <a:pt x="107988" y="243691"/>
                  <a:pt x="114442" y="245274"/>
                  <a:pt x="120467" y="244270"/>
                </a:cubicBezTo>
                <a:cubicBezTo>
                  <a:pt x="133522" y="242094"/>
                  <a:pt x="150795" y="237198"/>
                  <a:pt x="154982" y="224643"/>
                </a:cubicBezTo>
                <a:cubicBezTo>
                  <a:pt x="159091" y="212324"/>
                  <a:pt x="163943" y="200156"/>
                  <a:pt x="166487" y="187421"/>
                </a:cubicBezTo>
                <a:cubicBezTo>
                  <a:pt x="170378" y="167942"/>
                  <a:pt x="168518" y="147728"/>
                  <a:pt x="168518" y="127864"/>
                </a:cubicBezTo>
                <a:cubicBezTo>
                  <a:pt x="168518" y="111833"/>
                  <a:pt x="169120" y="95627"/>
                  <a:pt x="166487" y="79813"/>
                </a:cubicBezTo>
                <a:cubicBezTo>
                  <a:pt x="164152" y="65787"/>
                  <a:pt x="164391" y="50971"/>
                  <a:pt x="167841" y="37176"/>
                </a:cubicBezTo>
                <a:cubicBezTo>
                  <a:pt x="168990" y="32580"/>
                  <a:pt x="166692" y="27560"/>
                  <a:pt x="167841" y="22964"/>
                </a:cubicBezTo>
                <a:cubicBezTo>
                  <a:pt x="169236" y="17384"/>
                  <a:pt x="172096" y="12185"/>
                  <a:pt x="175285" y="7398"/>
                </a:cubicBezTo>
                <a:cubicBezTo>
                  <a:pt x="176293" y="5884"/>
                  <a:pt x="176267" y="3236"/>
                  <a:pt x="177993" y="2661"/>
                </a:cubicBezTo>
                <a:cubicBezTo>
                  <a:pt x="182957" y="1008"/>
                  <a:pt x="188594" y="-1025"/>
                  <a:pt x="193558" y="630"/>
                </a:cubicBezTo>
                <a:cubicBezTo>
                  <a:pt x="197042" y="1792"/>
                  <a:pt x="198965" y="5697"/>
                  <a:pt x="201003" y="8752"/>
                </a:cubicBezTo>
                <a:cubicBezTo>
                  <a:pt x="206746" y="17363"/>
                  <a:pt x="205172" y="29273"/>
                  <a:pt x="209801" y="38530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g31d04993625_0_63"/>
          <p:cNvSpPr/>
          <p:nvPr/>
        </p:nvSpPr>
        <p:spPr>
          <a:xfrm>
            <a:off x="12101138" y="4137013"/>
            <a:ext cx="4315800" cy="3188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1d04993625_0_63"/>
          <p:cNvSpPr txBox="1"/>
          <p:nvPr/>
        </p:nvSpPr>
        <p:spPr>
          <a:xfrm>
            <a:off x="12101150" y="2240250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PCB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1" name="Google Shape;191;g31d04993625_0_63"/>
          <p:cNvSpPr txBox="1"/>
          <p:nvPr/>
        </p:nvSpPr>
        <p:spPr>
          <a:xfrm>
            <a:off x="12101150" y="2240250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Buck Converter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2" name="Google Shape;192;g31d04993625_0_63"/>
          <p:cNvSpPr txBox="1"/>
          <p:nvPr/>
        </p:nvSpPr>
        <p:spPr>
          <a:xfrm>
            <a:off x="12101150" y="2240250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Arduino Mkr Wi-Fi 1010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3" name="Google Shape;193;g31d04993625_0_63"/>
          <p:cNvSpPr txBox="1"/>
          <p:nvPr/>
        </p:nvSpPr>
        <p:spPr>
          <a:xfrm>
            <a:off x="12101150" y="2240238"/>
            <a:ext cx="5244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RS485 To UART Converter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4" name="Google Shape;194;g31d04993625_0_63"/>
          <p:cNvSpPr txBox="1"/>
          <p:nvPr/>
        </p:nvSpPr>
        <p:spPr>
          <a:xfrm>
            <a:off x="12195200" y="2240238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PAR Sensor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5" name="Google Shape;195;g31d04993625_0_63"/>
          <p:cNvSpPr txBox="1"/>
          <p:nvPr/>
        </p:nvSpPr>
        <p:spPr>
          <a:xfrm>
            <a:off x="12195200" y="2240250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7 in 1 Soil Sensor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96" name="Google Shape;196;g31d04993625_0_63"/>
          <p:cNvSpPr txBox="1"/>
          <p:nvPr/>
        </p:nvSpPr>
        <p:spPr>
          <a:xfrm>
            <a:off x="12195200" y="2240238"/>
            <a:ext cx="505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Dual Relay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d6dfcc085_0_17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02" name="Google Shape;202;g31d6dfcc085_0_171"/>
          <p:cNvSpPr/>
          <p:nvPr/>
        </p:nvSpPr>
        <p:spPr>
          <a:xfrm rot="-5468746">
            <a:off x="15102050" y="57914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g31d6dfcc085_0_17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g31d6dfcc085_0_17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g31d6dfcc085_0_17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6" name="Google Shape;206;g31d6dfcc085_0_171"/>
          <p:cNvPicPr preferRelativeResize="0"/>
          <p:nvPr/>
        </p:nvPicPr>
        <p:blipFill rotWithShape="1">
          <a:blip r:embed="rId6">
            <a:alphaModFix/>
          </a:blip>
          <a:srcRect b="17082" l="0" r="0" t="13250"/>
          <a:stretch/>
        </p:blipFill>
        <p:spPr>
          <a:xfrm rot="-5400000">
            <a:off x="2664407" y="2354029"/>
            <a:ext cx="7396535" cy="71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1d6dfcc085_0_171"/>
          <p:cNvSpPr/>
          <p:nvPr/>
        </p:nvSpPr>
        <p:spPr>
          <a:xfrm>
            <a:off x="6310126" y="5799255"/>
            <a:ext cx="2862300" cy="1807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1d6dfcc085_0_171"/>
          <p:cNvSpPr/>
          <p:nvPr/>
        </p:nvSpPr>
        <p:spPr>
          <a:xfrm>
            <a:off x="3435491" y="2929593"/>
            <a:ext cx="3400500" cy="2388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1d6dfcc085_0_171"/>
          <p:cNvSpPr/>
          <p:nvPr/>
        </p:nvSpPr>
        <p:spPr>
          <a:xfrm>
            <a:off x="5829098" y="8087933"/>
            <a:ext cx="3134400" cy="2075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1d6dfcc085_0_171"/>
          <p:cNvSpPr/>
          <p:nvPr/>
        </p:nvSpPr>
        <p:spPr>
          <a:xfrm>
            <a:off x="3549481" y="8008627"/>
            <a:ext cx="1994700" cy="2075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1d6dfcc085_0_171"/>
          <p:cNvSpPr txBox="1"/>
          <p:nvPr/>
        </p:nvSpPr>
        <p:spPr>
          <a:xfrm>
            <a:off x="11531675" y="5307450"/>
            <a:ext cx="466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Inputs: Water (Right) &amp; Fertilizer (Left)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12" name="Google Shape;212;g31d6dfcc085_0_171"/>
          <p:cNvSpPr txBox="1"/>
          <p:nvPr/>
        </p:nvSpPr>
        <p:spPr>
          <a:xfrm>
            <a:off x="11531675" y="5576850"/>
            <a:ext cx="466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Solenoid Valve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13" name="Google Shape;213;g31d6dfcc085_0_171"/>
          <p:cNvSpPr txBox="1"/>
          <p:nvPr/>
        </p:nvSpPr>
        <p:spPr>
          <a:xfrm>
            <a:off x="11531675" y="5576838"/>
            <a:ext cx="466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Pump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14" name="Google Shape;214;g31d6dfcc085_0_171"/>
          <p:cNvSpPr txBox="1"/>
          <p:nvPr/>
        </p:nvSpPr>
        <p:spPr>
          <a:xfrm>
            <a:off x="11531675" y="5576863"/>
            <a:ext cx="5793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500" u="sng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Output (Water or Fertilizer)</a:t>
            </a:r>
            <a:endParaRPr b="1" sz="3500" u="sng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